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5575" cy="10907713"/>
  <p:notesSz cx="6797675" cy="99266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555D"/>
    <a:srgbClr val="DD9CB9"/>
    <a:srgbClr val="FFF24A"/>
    <a:srgbClr val="320500"/>
    <a:srgbClr val="93BD00"/>
    <a:srgbClr val="75BCE3"/>
    <a:srgbClr val="009C92"/>
    <a:srgbClr val="009BD5"/>
    <a:srgbClr val="93BD3B"/>
    <a:srgbClr val="585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9515" autoAdjust="0"/>
  </p:normalViewPr>
  <p:slideViewPr>
    <p:cSldViewPr snapToGrid="0">
      <p:cViewPr varScale="1">
        <p:scale>
          <a:sx n="65" d="100"/>
          <a:sy n="65" d="100"/>
        </p:scale>
        <p:origin x="1458" y="9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6151" cy="496106"/>
          </a:xfrm>
          <a:prstGeom prst="rect">
            <a:avLst/>
          </a:prstGeom>
        </p:spPr>
        <p:txBody>
          <a:bodyPr vert="horz" lIns="86013" tIns="43007" rIns="86013" bIns="43007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056" y="1"/>
            <a:ext cx="2946151" cy="496106"/>
          </a:xfrm>
          <a:prstGeom prst="rect">
            <a:avLst/>
          </a:prstGeom>
        </p:spPr>
        <p:txBody>
          <a:bodyPr vert="horz" lIns="86013" tIns="43007" rIns="86013" bIns="43007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pPr/>
              <a:t>2022/8/2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6" y="9429030"/>
            <a:ext cx="2946151" cy="496105"/>
          </a:xfrm>
          <a:prstGeom prst="rect">
            <a:avLst/>
          </a:prstGeom>
        </p:spPr>
        <p:txBody>
          <a:bodyPr vert="horz" lIns="86013" tIns="43007" rIns="86013" bIns="43007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056" y="9429030"/>
            <a:ext cx="2946151" cy="496105"/>
          </a:xfrm>
          <a:prstGeom prst="rect">
            <a:avLst/>
          </a:prstGeom>
        </p:spPr>
        <p:txBody>
          <a:bodyPr vert="horz" lIns="86013" tIns="43007" rIns="86013" bIns="43007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45658" cy="498054"/>
          </a:xfrm>
          <a:prstGeom prst="rect">
            <a:avLst/>
          </a:prstGeom>
        </p:spPr>
        <p:txBody>
          <a:bodyPr vert="horz" lIns="91399" tIns="45700" rIns="91399" bIns="45700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50" y="3"/>
            <a:ext cx="2945658" cy="498054"/>
          </a:xfrm>
          <a:prstGeom prst="rect">
            <a:avLst/>
          </a:prstGeom>
        </p:spPr>
        <p:txBody>
          <a:bodyPr vert="horz" lIns="91399" tIns="45700" rIns="91399" bIns="45700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2022/8/2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9" tIns="45700" rIns="91399" bIns="4570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200"/>
            <a:ext cx="5438140" cy="3908613"/>
          </a:xfrm>
          <a:prstGeom prst="rect">
            <a:avLst/>
          </a:prstGeom>
        </p:spPr>
        <p:txBody>
          <a:bodyPr vert="horz" lIns="91399" tIns="45700" rIns="91399" bIns="4570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28588"/>
            <a:ext cx="2945658" cy="498053"/>
          </a:xfrm>
          <a:prstGeom prst="rect">
            <a:avLst/>
          </a:prstGeom>
        </p:spPr>
        <p:txBody>
          <a:bodyPr vert="horz" lIns="91399" tIns="45700" rIns="91399" bIns="45700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50" y="9428588"/>
            <a:ext cx="2945658" cy="498053"/>
          </a:xfrm>
          <a:prstGeom prst="rect">
            <a:avLst/>
          </a:prstGeom>
        </p:spPr>
        <p:txBody>
          <a:bodyPr vert="horz" lIns="91399" tIns="45700" rIns="91399" bIns="45700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s://forms.gle/UE5s54M9Yu6ueSs7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Server-win\share\アスクル関連\１月作業\0111アスクル\AI\002_922d_singlemother\haikei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7775575" cy="10908637"/>
          </a:xfrm>
          <a:prstGeom prst="rect">
            <a:avLst/>
          </a:prstGeom>
          <a:noFill/>
        </p:spPr>
      </p:pic>
      <p:pic>
        <p:nvPicPr>
          <p:cNvPr id="3" name="Picture 4" descr="\\Server-win\share\アスクル関連\１月作業\0111アスクル\AI\002_922d_singlemother\haieishir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5615" y="216565"/>
            <a:ext cx="7339752" cy="10486071"/>
          </a:xfrm>
          <a:prstGeom prst="rect">
            <a:avLst/>
          </a:prstGeom>
          <a:noFill/>
        </p:spPr>
      </p:pic>
      <p:pic>
        <p:nvPicPr>
          <p:cNvPr id="6" name="Picture 7" descr="\\Server-win\share\アスクル関連\１月作業\0111アスクル\AI\002_922d_singlemother\waku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1168" y="3065946"/>
            <a:ext cx="6348412" cy="6246963"/>
          </a:xfrm>
          <a:prstGeom prst="rect">
            <a:avLst/>
          </a:prstGeom>
          <a:noFill/>
        </p:spPr>
      </p:pic>
      <p:sp>
        <p:nvSpPr>
          <p:cNvPr id="199" name="正方形/長方形 198"/>
          <p:cNvSpPr/>
          <p:nvPr/>
        </p:nvSpPr>
        <p:spPr>
          <a:xfrm>
            <a:off x="1955054" y="7649116"/>
            <a:ext cx="2280742" cy="81809"/>
          </a:xfrm>
          <a:prstGeom prst="rect">
            <a:avLst/>
          </a:prstGeom>
          <a:solidFill>
            <a:srgbClr val="FFF24A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-72367" y="704693"/>
            <a:ext cx="5593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認知症介護研究・研修大府センター主催</a:t>
            </a:r>
            <a:endParaRPr kumimoji="1" lang="ja-JP" altLang="en-US" sz="2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5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8430" y="4189247"/>
            <a:ext cx="901700" cy="304800"/>
          </a:xfrm>
          <a:prstGeom prst="rect">
            <a:avLst/>
          </a:prstGeom>
          <a:noFill/>
        </p:spPr>
      </p:pic>
      <p:pic>
        <p:nvPicPr>
          <p:cNvPr id="73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8430" y="5379569"/>
            <a:ext cx="901700" cy="304800"/>
          </a:xfrm>
          <a:prstGeom prst="rect">
            <a:avLst/>
          </a:prstGeom>
          <a:noFill/>
        </p:spPr>
      </p:pic>
      <p:pic>
        <p:nvPicPr>
          <p:cNvPr id="77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55327" y="4159221"/>
            <a:ext cx="901700" cy="304800"/>
          </a:xfrm>
          <a:prstGeom prst="rect">
            <a:avLst/>
          </a:prstGeom>
          <a:noFill/>
        </p:spPr>
      </p:pic>
      <p:pic>
        <p:nvPicPr>
          <p:cNvPr id="4" name="Picture 5" descr="\\Server-win\share\アスクル関連\１月作業\0111アスクル\AI\002_922d_singlemother\muryou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34335" y="-15240"/>
            <a:ext cx="1054100" cy="1600200"/>
          </a:xfrm>
          <a:prstGeom prst="rect">
            <a:avLst/>
          </a:prstGeom>
          <a:noFill/>
        </p:spPr>
      </p:pic>
      <p:sp>
        <p:nvSpPr>
          <p:cNvPr id="91" name="テキスト ボックス 90"/>
          <p:cNvSpPr txBox="1"/>
          <p:nvPr/>
        </p:nvSpPr>
        <p:spPr>
          <a:xfrm>
            <a:off x="5623697" y="700684"/>
            <a:ext cx="14859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要申込</a:t>
            </a:r>
            <a:endParaRPr kumimoji="1" lang="en-US" altLang="ja-JP" sz="2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11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（定員：</a:t>
            </a:r>
            <a:r>
              <a:rPr lang="en-US" altLang="ja-JP" sz="11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80</a:t>
            </a:r>
            <a:r>
              <a:rPr lang="ja-JP" altLang="en-US" sz="11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名）</a:t>
            </a:r>
            <a:endParaRPr kumimoji="1" lang="ja-JP" altLang="en-US" sz="11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909637" y="3329035"/>
            <a:ext cx="6072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スーパービジョンの基礎的知識</a:t>
            </a:r>
            <a:endParaRPr kumimoji="1" lang="en-US" altLang="ja-JP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事例検討と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スーパービジョン</a:t>
            </a:r>
            <a:endParaRPr kumimoji="1"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148925" y="4176517"/>
            <a:ext cx="655316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15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 時</a:t>
            </a:r>
            <a:endParaRPr kumimoji="1" lang="ja-JP" altLang="en-US" sz="25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148925" y="5366234"/>
            <a:ext cx="655316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5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講 師</a:t>
            </a:r>
            <a:endParaRPr lang="ja-JP" altLang="en-US" sz="25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1162493" y="4464021"/>
            <a:ext cx="2278035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令和</a:t>
            </a:r>
            <a:r>
              <a:rPr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lang="en-US" altLang="ja-JP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</a:t>
            </a:r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日（月）</a:t>
            </a: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075325" y="4759041"/>
            <a:ext cx="3023037" cy="3847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9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１０ ：</a:t>
            </a:r>
            <a:r>
              <a:rPr kumimoji="1" lang="ja-JP" altLang="en-US" sz="19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００</a:t>
            </a:r>
            <a:r>
              <a:rPr kumimoji="1"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ja-JP" altLang="en-US" sz="19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１６：００</a:t>
            </a:r>
            <a:endParaRPr kumimoji="1" lang="ja-JP" altLang="en-US" sz="13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1162493" y="5683932"/>
            <a:ext cx="3655985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野村　豊子　先生（日本福祉大学）</a:t>
            </a:r>
            <a:endParaRPr kumimoji="1" lang="en-US" altLang="ja-JP" sz="1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汲田　千賀子 先生（同朋大学）</a:t>
            </a:r>
            <a:endParaRPr kumimoji="1" lang="ja-JP" altLang="en-US" sz="145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4922861" y="4430540"/>
            <a:ext cx="2079075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認知症介護指導者　</a:t>
            </a:r>
            <a:endParaRPr kumimoji="1" lang="en-US" altLang="ja-JP" sz="1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主任ケアマネ</a:t>
            </a:r>
            <a:endParaRPr kumimoji="1" lang="en-US" altLang="ja-JP" sz="1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社会福祉士　等</a:t>
            </a:r>
            <a:endParaRPr kumimoji="1" lang="ja-JP" altLang="en-US" sz="145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0" name="テキスト ボックス 199"/>
          <p:cNvSpPr txBox="1"/>
          <p:nvPr/>
        </p:nvSpPr>
        <p:spPr>
          <a:xfrm>
            <a:off x="1612507" y="7466952"/>
            <a:ext cx="2944857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1200" kern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募集締切：令和４年</a:t>
            </a:r>
            <a:r>
              <a:rPr lang="ja-JP" altLang="en-US" sz="1200" kern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９</a:t>
            </a:r>
            <a:r>
              <a:rPr kumimoji="1" lang="ja-JP" altLang="en-US" sz="1200" kern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月９日（金）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14300" y="1517022"/>
            <a:ext cx="7378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solidFill>
                  <a:srgbClr val="CC55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スーパービジョンについて基本を学ぶ</a:t>
            </a:r>
            <a:endParaRPr kumimoji="1" lang="ja-JP" altLang="en-US" sz="4000" dirty="0">
              <a:solidFill>
                <a:srgbClr val="585858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90D12BCE-B864-4629-A3B8-FDAD3D06497F}"/>
              </a:ext>
            </a:extLst>
          </p:cNvPr>
          <p:cNvSpPr txBox="1"/>
          <p:nvPr/>
        </p:nvSpPr>
        <p:spPr>
          <a:xfrm>
            <a:off x="328826" y="1173559"/>
            <a:ext cx="32524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100" dirty="0">
                <a:solidFill>
                  <a:srgbClr val="CC55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公</a:t>
            </a:r>
            <a:r>
              <a:rPr lang="ja-JP" altLang="en-US" sz="2000" dirty="0">
                <a:solidFill>
                  <a:srgbClr val="CC55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開Ｗｅｂ講座（Ｚｏｏｍ）</a:t>
            </a:r>
            <a:endParaRPr kumimoji="1" lang="ja-JP" altLang="en-US" sz="1600" dirty="0">
              <a:solidFill>
                <a:srgbClr val="585858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F9E27A70-0589-4F60-9D20-6D85A3E4D744}"/>
              </a:ext>
            </a:extLst>
          </p:cNvPr>
          <p:cNvSpPr txBox="1"/>
          <p:nvPr/>
        </p:nvSpPr>
        <p:spPr>
          <a:xfrm>
            <a:off x="1071781" y="7792259"/>
            <a:ext cx="5761042" cy="6924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１．ＱＲコードを読み取り、申込フォームに</a:t>
            </a:r>
            <a:r>
              <a:rPr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必要事項を入力し、送信してください。</a:t>
            </a:r>
            <a:endParaRPr lang="en-US" altLang="ja-JP" sz="13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２．受付後、参加決定メールと共に、参加費の振込手続きを９月１５日（木）まで</a:t>
            </a:r>
            <a:endParaRPr kumimoji="1" lang="en-US" altLang="ja-JP" sz="13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</a:t>
            </a:r>
            <a:r>
              <a:rPr kumimoji="1"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にお知らせいたします。９</a:t>
            </a:r>
            <a:r>
              <a:rPr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月２６日（月）までにお振込みください。</a:t>
            </a:r>
            <a:endParaRPr kumimoji="1" lang="ja-JP" altLang="en-US" sz="13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D9FC251-323E-4CAD-A593-A301F91D4C2E}"/>
              </a:ext>
            </a:extLst>
          </p:cNvPr>
          <p:cNvSpPr txBox="1"/>
          <p:nvPr/>
        </p:nvSpPr>
        <p:spPr>
          <a:xfrm>
            <a:off x="4720402" y="4132401"/>
            <a:ext cx="971550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15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対 象</a:t>
            </a:r>
          </a:p>
        </p:txBody>
      </p:sp>
      <p:pic>
        <p:nvPicPr>
          <p:cNvPr id="63" name="Picture 6" descr="\\Server-win\share\アスクル関連\１月作業\0111アスクル\AI\002_922d_singlemother\obi.png">
            <a:extLst>
              <a:ext uri="{FF2B5EF4-FFF2-40B4-BE49-F238E27FC236}">
                <a16:creationId xmlns:a16="http://schemas.microsoft.com/office/drawing/2014/main" id="{07321F0C-5799-4F85-8677-1ED7B2D8D0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8430" y="7472219"/>
            <a:ext cx="901700" cy="304800"/>
          </a:xfrm>
          <a:prstGeom prst="rect">
            <a:avLst/>
          </a:prstGeom>
          <a:noFill/>
        </p:spPr>
      </p:pic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DB8B3B4E-A3A4-485B-A7A4-896BDBF7E688}"/>
              </a:ext>
            </a:extLst>
          </p:cNvPr>
          <p:cNvSpPr txBox="1"/>
          <p:nvPr/>
        </p:nvSpPr>
        <p:spPr>
          <a:xfrm>
            <a:off x="955525" y="7443870"/>
            <a:ext cx="1042115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5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申込方法</a:t>
            </a:r>
            <a:endParaRPr lang="ja-JP" altLang="en-US" sz="25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B780E2A-9A11-45E7-A939-1F5D89B40BC9}"/>
              </a:ext>
            </a:extLst>
          </p:cNvPr>
          <p:cNvSpPr/>
          <p:nvPr/>
        </p:nvSpPr>
        <p:spPr>
          <a:xfrm>
            <a:off x="1071781" y="5035028"/>
            <a:ext cx="21767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（ログイン可能時間 ９：３０～）</a:t>
            </a:r>
          </a:p>
        </p:txBody>
      </p:sp>
      <p:pic>
        <p:nvPicPr>
          <p:cNvPr id="71" name="Picture 6" descr="\\Server-win\share\アスクル関連\１月作業\0111アスクル\AI\002_922d_singlemother\obi.png">
            <a:extLst>
              <a:ext uri="{FF2B5EF4-FFF2-40B4-BE49-F238E27FC236}">
                <a16:creationId xmlns:a16="http://schemas.microsoft.com/office/drawing/2014/main" id="{8D2B555D-AE25-441F-8362-69779623C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55327" y="5375975"/>
            <a:ext cx="901700" cy="304800"/>
          </a:xfrm>
          <a:prstGeom prst="rect">
            <a:avLst/>
          </a:prstGeom>
          <a:noFill/>
        </p:spPr>
      </p:pic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FADD3332-2F4E-44F0-B0AE-2149338D32C0}"/>
              </a:ext>
            </a:extLst>
          </p:cNvPr>
          <p:cNvSpPr txBox="1"/>
          <p:nvPr/>
        </p:nvSpPr>
        <p:spPr>
          <a:xfrm>
            <a:off x="4715587" y="5349450"/>
            <a:ext cx="971550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5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参加費</a:t>
            </a:r>
            <a:endParaRPr kumimoji="1" lang="ja-JP" altLang="en-US" sz="15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FFE8CCB5-CBC1-4580-A3AA-19FBF6892DBC}"/>
              </a:ext>
            </a:extLst>
          </p:cNvPr>
          <p:cNvSpPr txBox="1"/>
          <p:nvPr/>
        </p:nvSpPr>
        <p:spPr>
          <a:xfrm>
            <a:off x="4922861" y="5683920"/>
            <a:ext cx="1242649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５，０００円</a:t>
            </a:r>
            <a:endParaRPr kumimoji="1" lang="ja-JP" altLang="en-US" sz="145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76" name="Picture 6" descr="\\Server-win\share\アスクル関連\１月作業\0111アスクル\AI\002_922d_singlemother\obi.png">
            <a:extLst>
              <a:ext uri="{FF2B5EF4-FFF2-40B4-BE49-F238E27FC236}">
                <a16:creationId xmlns:a16="http://schemas.microsoft.com/office/drawing/2014/main" id="{434293F8-B606-46D7-8626-692EC2FDA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8430" y="6376142"/>
            <a:ext cx="901700" cy="304800"/>
          </a:xfrm>
          <a:prstGeom prst="rect">
            <a:avLst/>
          </a:prstGeom>
          <a:noFill/>
        </p:spPr>
      </p:pic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387C2F21-BBC6-43E0-9EAA-A56770B54779}"/>
              </a:ext>
            </a:extLst>
          </p:cNvPr>
          <p:cNvSpPr txBox="1"/>
          <p:nvPr/>
        </p:nvSpPr>
        <p:spPr>
          <a:xfrm>
            <a:off x="983504" y="6358369"/>
            <a:ext cx="971550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15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テキスト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6A0DF728-B297-4240-BA8A-806AAC2A1652}"/>
              </a:ext>
            </a:extLst>
          </p:cNvPr>
          <p:cNvSpPr txBox="1"/>
          <p:nvPr/>
        </p:nvSpPr>
        <p:spPr>
          <a:xfrm>
            <a:off x="1190015" y="6774725"/>
            <a:ext cx="5630035" cy="6924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ja-JP" sz="1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『</a:t>
            </a:r>
            <a:r>
              <a:rPr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高齢者ケアにおけるスーパービジョン実践</a:t>
            </a:r>
            <a:r>
              <a:rPr lang="en-US" altLang="ja-JP" sz="1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』</a:t>
            </a:r>
            <a:r>
              <a:rPr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（２，５００円 税込） </a:t>
            </a:r>
          </a:p>
          <a:p>
            <a:r>
              <a:rPr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野村豊子・汲田千賀子・照井孫久 編著（ワールドプランニング）</a:t>
            </a:r>
          </a:p>
          <a:p>
            <a:r>
              <a:rPr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　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＊テキストは申し込みフォームから購入することが出来ます。</a:t>
            </a:r>
          </a:p>
        </p:txBody>
      </p:sp>
      <p:grpSp>
        <p:nvGrpSpPr>
          <p:cNvPr id="81" name="グループ化 80">
            <a:extLst>
              <a:ext uri="{FF2B5EF4-FFF2-40B4-BE49-F238E27FC236}">
                <a16:creationId xmlns:a16="http://schemas.microsoft.com/office/drawing/2014/main" id="{47402032-74E9-4F83-BBA6-1CE93FA0B60C}"/>
              </a:ext>
            </a:extLst>
          </p:cNvPr>
          <p:cNvGrpSpPr/>
          <p:nvPr/>
        </p:nvGrpSpPr>
        <p:grpSpPr>
          <a:xfrm>
            <a:off x="870477" y="9458364"/>
            <a:ext cx="1096329" cy="806411"/>
            <a:chOff x="1014889" y="9387364"/>
            <a:chExt cx="1029840" cy="604361"/>
          </a:xfrm>
        </p:grpSpPr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567F82EE-BC01-40D2-89AD-E44002953610}"/>
                </a:ext>
              </a:extLst>
            </p:cNvPr>
            <p:cNvCxnSpPr/>
            <p:nvPr/>
          </p:nvCxnSpPr>
          <p:spPr>
            <a:xfrm>
              <a:off x="1014889" y="9387364"/>
              <a:ext cx="0" cy="604361"/>
            </a:xfrm>
            <a:prstGeom prst="line">
              <a:avLst/>
            </a:prstGeom>
            <a:ln w="19050">
              <a:solidFill>
                <a:srgbClr val="DD9CB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>
              <a:extLst>
                <a:ext uri="{FF2B5EF4-FFF2-40B4-BE49-F238E27FC236}">
                  <a16:creationId xmlns:a16="http://schemas.microsoft.com/office/drawing/2014/main" id="{27C01830-5D2D-49C5-B7B8-D628B6430D29}"/>
                </a:ext>
              </a:extLst>
            </p:cNvPr>
            <p:cNvCxnSpPr/>
            <p:nvPr/>
          </p:nvCxnSpPr>
          <p:spPr>
            <a:xfrm>
              <a:off x="2044729" y="9387364"/>
              <a:ext cx="0" cy="604361"/>
            </a:xfrm>
            <a:prstGeom prst="line">
              <a:avLst/>
            </a:prstGeom>
            <a:ln w="19050">
              <a:solidFill>
                <a:srgbClr val="DD9CB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E959D075-485B-450B-A635-D3C4285C5590}"/>
              </a:ext>
            </a:extLst>
          </p:cNvPr>
          <p:cNvSpPr txBox="1"/>
          <p:nvPr/>
        </p:nvSpPr>
        <p:spPr>
          <a:xfrm>
            <a:off x="888352" y="9723069"/>
            <a:ext cx="1116787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お問い合わせ</a:t>
            </a:r>
            <a:endParaRPr kumimoji="1"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240BCC4-4986-4086-B741-3D5D2692A0CE}"/>
              </a:ext>
            </a:extLst>
          </p:cNvPr>
          <p:cNvSpPr/>
          <p:nvPr/>
        </p:nvSpPr>
        <p:spPr>
          <a:xfrm>
            <a:off x="2740437" y="8655904"/>
            <a:ext cx="33780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u="sng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  <a:hlinkClick r:id="rId7"/>
              </a:rPr>
              <a:t>https://forms.gle/UE5s54M9Yu6ueSs78</a:t>
            </a:r>
            <a:r>
              <a:rPr lang="en-US" altLang="ja-JP" sz="1400" u="sng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 </a:t>
            </a:r>
            <a:endParaRPr lang="ja-JP" altLang="en-US" sz="1400" dirty="0">
              <a:highlight>
                <a:srgbClr val="FFFF00"/>
              </a:highligh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62984A5E-C1FC-4D0D-AD9D-4F274DC47736}"/>
              </a:ext>
            </a:extLst>
          </p:cNvPr>
          <p:cNvSpPr txBox="1"/>
          <p:nvPr/>
        </p:nvSpPr>
        <p:spPr>
          <a:xfrm>
            <a:off x="2005139" y="9316700"/>
            <a:ext cx="5834390" cy="10772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社会福祉法人仁至会 認知症介護研究・研修大府センター</a:t>
            </a:r>
            <a:endParaRPr kumimoji="1" lang="en-US" altLang="ja-JP" sz="13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担当：山口（友）・小木曽</a:t>
            </a:r>
            <a:endParaRPr lang="en-US" altLang="ja-JP" sz="13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〒４７４</a:t>
            </a:r>
            <a:r>
              <a:rPr kumimoji="1"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-</a:t>
            </a:r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００３７　愛知県大府市半月町三丁目２９４番地</a:t>
            </a:r>
            <a:endParaRPr kumimoji="1"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ＴＥＬ：０５６２</a:t>
            </a:r>
            <a:r>
              <a:rPr lang="en-US" altLang="ja-JP" sz="1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-</a:t>
            </a:r>
            <a:r>
              <a:rPr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４４</a:t>
            </a:r>
            <a:r>
              <a:rPr lang="en-US" altLang="ja-JP" sz="1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-</a:t>
            </a:r>
            <a:r>
              <a:rPr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５５５１　ＦＡＸ：０５６２</a:t>
            </a:r>
            <a:r>
              <a:rPr lang="en-US" altLang="ja-JP" sz="1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-</a:t>
            </a:r>
            <a:r>
              <a:rPr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４４</a:t>
            </a:r>
            <a:r>
              <a:rPr lang="en-US" altLang="ja-JP" sz="1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-</a:t>
            </a:r>
            <a:r>
              <a:rPr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５８３１</a:t>
            </a:r>
            <a:endParaRPr lang="en-US" altLang="ja-JP" sz="13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Ｍａｉｌ：</a:t>
            </a:r>
            <a:r>
              <a:rPr kumimoji="1" lang="en-US" altLang="ja-JP" sz="1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jimubu.o-dcrc@dcnet.gr.jp</a:t>
            </a:r>
            <a:r>
              <a:rPr kumimoji="1"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ホームページ：</a:t>
            </a:r>
            <a:r>
              <a:rPr lang="en-US" altLang="ja-JP" sz="1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https://www.dcnet.gr.jp/</a:t>
            </a:r>
            <a:endParaRPr kumimoji="1" lang="ja-JP" altLang="en-US" sz="13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430B797E-D5B8-4CB1-B877-17605F6DD9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210" y="8422419"/>
            <a:ext cx="706612" cy="76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132631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 tIns="0" rIns="0" bIns="0">
        <a:spAutoFit/>
      </a:bodyPr>
      <a:lstStyle>
        <a:defPPr>
          <a:defRPr sz="3200" b="1" dirty="0" smtClean="0">
            <a:latin typeface="HGP創英角ｺﾞｼｯｸUB" panose="020B0900000000000000" pitchFamily="50" charset="-128"/>
            <a:ea typeface="HGP創英角ｺﾞｼｯｸUB" panose="020B0900000000000000" pitchFamily="50" charset="-128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293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HGP創英角ｺﾞｼｯｸUB</vt:lpstr>
      <vt:lpstr>ＭＳ Ｐゴシック</vt:lpstr>
      <vt:lpstr>Arial</vt:lpstr>
      <vt:lpstr>Calibri</vt:lpstr>
      <vt:lpstr>Calibri Light</vt:lpstr>
      <vt:lpstr>Times New Roman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2017-01-19T10:37:45Z</dcterms:created>
  <dcterms:modified xsi:type="dcterms:W3CDTF">2022-08-02T00:49:14Z</dcterms:modified>
</cp:coreProperties>
</file>